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1" r:id="rId3"/>
    <p:sldId id="262" r:id="rId4"/>
    <p:sldId id="263" r:id="rId5"/>
    <p:sldId id="272" r:id="rId6"/>
    <p:sldId id="257" r:id="rId7"/>
    <p:sldId id="264" r:id="rId8"/>
    <p:sldId id="270" r:id="rId9"/>
    <p:sldId id="274" r:id="rId10"/>
    <p:sldId id="275" r:id="rId11"/>
    <p:sldId id="271" r:id="rId12"/>
    <p:sldId id="266" r:id="rId13"/>
    <p:sldId id="267" r:id="rId14"/>
    <p:sldId id="268" r:id="rId15"/>
    <p:sldId id="276" r:id="rId16"/>
    <p:sldId id="277" r:id="rId17"/>
    <p:sldId id="273" r:id="rId18"/>
    <p:sldId id="269" r:id="rId19"/>
    <p:sldId id="258" r:id="rId20"/>
    <p:sldId id="259" r:id="rId21"/>
    <p:sldId id="260" r:id="rId2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036" autoAdjust="0"/>
  </p:normalViewPr>
  <p:slideViewPr>
    <p:cSldViewPr showGuides="1">
      <p:cViewPr varScale="1">
        <p:scale>
          <a:sx n="73" d="100"/>
          <a:sy n="73" d="100"/>
        </p:scale>
        <p:origin x="90" y="3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2/1/2019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1AE94-330B-4E30-8A23-B5F1A897C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1739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 smtClean="0"/>
              <a:t>2/1/2019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F85475-F635-4390-BB5C-5073D4D76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6228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7341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71236" indent="-296630" defTabSz="967341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86517" indent="-237303" defTabSz="967341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61123" indent="-237303" defTabSz="967341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135730" indent="-237303" defTabSz="967341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610336" indent="-237303" defTabSz="967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84943" indent="-237303" defTabSz="967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59550" indent="-237303" defTabSz="967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34156" indent="-237303" defTabSz="96734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B34F8E-FF3F-435B-A519-24CB37F04C50}" type="slidenum">
              <a:rPr lang="en-US"/>
              <a:pPr eaLnBrk="1" hangingPunct="1"/>
              <a:t>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2313"/>
            <a:ext cx="6399213" cy="3598862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577" y="4559422"/>
            <a:ext cx="5362048" cy="4319883"/>
          </a:xfrm>
          <a:noFill/>
        </p:spPr>
        <p:txBody>
          <a:bodyPr lIns="95008" tIns="47503" rIns="95008" bIns="47503"/>
          <a:lstStyle/>
          <a:p>
            <a:pPr eaLnBrk="1" hangingPunct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2/1/2019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0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</a:t>
            </a:r>
            <a:r>
              <a:rPr lang="en-US" baseline="0" dirty="0"/>
              <a:t> graphs are really large! For example, in web graph, each node represents a web page, and each edge represents that there are hyperlinks between two pages. Google reports that there are over 60 trillion individual web pages.</a:t>
            </a:r>
          </a:p>
          <a:p>
            <a:endParaRPr lang="en-US" baseline="0" dirty="0"/>
          </a:p>
          <a:p>
            <a:r>
              <a:rPr lang="en-US" baseline="0" dirty="0"/>
              <a:t>Another example is the Facebook social network. In Facebook social network, each node represents a user, and each edge represents that two users are friends. Facebook reports that there are over 1.7 billion active users.</a:t>
            </a:r>
          </a:p>
          <a:p>
            <a:endParaRPr lang="en-US" baseline="0" dirty="0"/>
          </a:p>
          <a:p>
            <a:r>
              <a:rPr lang="en-US" baseline="0" dirty="0"/>
              <a:t>In Twitter follower network, each node represents a user and each edge represents that a user follows another. Twitter reports that there are over 313 million active users.</a:t>
            </a:r>
          </a:p>
          <a:p>
            <a:endParaRPr lang="en-US" baseline="0" dirty="0"/>
          </a:p>
          <a:p>
            <a:r>
              <a:rPr lang="en-US" baseline="0" dirty="0"/>
              <a:t>We also have many other social websites, such as Google+, YouTube, LinkedIn, LiveJournal, Instagram, and Flickr.</a:t>
            </a:r>
          </a:p>
          <a:p>
            <a:endParaRPr lang="en-US" baseline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2/1/2019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4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7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85372" indent="-302066" defTabSz="1047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08265" indent="-241653" defTabSz="1047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91571" indent="-241653" defTabSz="1047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4878" indent="-241653" defTabSz="1047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58184" indent="-241653" defTabSz="1047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41490" indent="-241653" defTabSz="1047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24796" indent="-241653" defTabSz="1047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08102" indent="-241653" defTabSz="1047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726965-9FA9-4DFA-B986-D556C959D432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04788" y="806450"/>
            <a:ext cx="7162800" cy="4029075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2/1/2019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5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317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01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1521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152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888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78240" y="815598"/>
            <a:ext cx="10972800" cy="784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0" numCol="1" anchor="t" anchorCtr="0" compatLnSpc="1">
            <a:prstTxWarp prst="textNoShape">
              <a:avLst/>
            </a:prstTxWarp>
          </a:bodyPr>
          <a:lstStyle>
            <a:lvl1pPr>
              <a:defRPr sz="3300">
                <a:solidFill>
                  <a:srgbClr val="123A5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1185333" y="2211852"/>
            <a:ext cx="10365707" cy="340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2000">
                <a:solidFill>
                  <a:srgbClr val="6A6A6A"/>
                </a:solidFill>
                <a:latin typeface="TitilliumMaps26L 500 wt"/>
                <a:cs typeface="TitilliumMaps26L 500 wt"/>
              </a:defRPr>
            </a:lvl1pPr>
            <a:lvl2pPr algn="l">
              <a:defRPr sz="2000">
                <a:solidFill>
                  <a:srgbClr val="6A6A6A"/>
                </a:solidFill>
                <a:latin typeface="TitilliumMaps26L 500 wt"/>
                <a:cs typeface="TitilliumMaps26L 500 wt"/>
              </a:defRPr>
            </a:lvl2pPr>
            <a:lvl3pPr algn="l">
              <a:defRPr sz="2000">
                <a:solidFill>
                  <a:srgbClr val="6A6A6A"/>
                </a:solidFill>
                <a:latin typeface="TitilliumMaps26L 500 wt"/>
                <a:cs typeface="TitilliumMaps26L 500 w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81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56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34076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21088"/>
            <a:ext cx="10515600" cy="136815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9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727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7276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47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368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368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2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29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6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5298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598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47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5298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598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65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52" b="26847"/>
          <a:stretch/>
        </p:blipFill>
        <p:spPr>
          <a:xfrm>
            <a:off x="-508" y="5661248"/>
            <a:ext cx="12188952" cy="126153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69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796246"/>
            <a:ext cx="2777430" cy="9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7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e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10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5420" y="4185084"/>
            <a:ext cx="10441160" cy="90905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Big Data Analytics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59596" y="2456893"/>
            <a:ext cx="7272808" cy="972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400" smtClean="0">
                <a:cs typeface="Times New Roman" pitchFamily="18" charset="0"/>
              </a:rPr>
              <a:t>Spring </a:t>
            </a:r>
            <a:r>
              <a:rPr lang="en-US" sz="5400" smtClean="0">
                <a:cs typeface="Times New Roman" pitchFamily="18" charset="0"/>
              </a:rPr>
              <a:t>2020</a:t>
            </a:r>
            <a:endParaRPr lang="en-US" sz="5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7368" y="1232756"/>
            <a:ext cx="11377264" cy="864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400" dirty="0">
                <a:cs typeface="Times New Roman" pitchFamily="18" charset="0"/>
              </a:rPr>
              <a:t>CSC 4760 / 6760  Big Data </a:t>
            </a:r>
            <a:r>
              <a:rPr lang="en-US" sz="5400" dirty="0" smtClean="0">
                <a:cs typeface="Times New Roman" pitchFamily="18" charset="0"/>
              </a:rPr>
              <a:t>Programming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871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252906"/>
            <a:ext cx="10515600" cy="759619"/>
          </a:xfrm>
        </p:spPr>
        <p:txBody>
          <a:bodyPr/>
          <a:lstStyle/>
          <a:p>
            <a:r>
              <a:rPr lang="en-US" dirty="0" smtClean="0"/>
              <a:t>Network Distance in Hadoop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9336" y="1304764"/>
            <a:ext cx="4337835" cy="3456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7000"/>
              </a:lnSpc>
            </a:pPr>
            <a:r>
              <a:rPr lang="en-GB" altLang="zh-CN" sz="2800" dirty="0" smtClean="0">
                <a:ea typeface="宋体" panose="02010600030101010101" pitchFamily="2" charset="-122"/>
              </a:rPr>
              <a:t>same node</a:t>
            </a:r>
          </a:p>
          <a:p>
            <a:pPr>
              <a:lnSpc>
                <a:spcPct val="97000"/>
              </a:lnSpc>
            </a:pPr>
            <a:r>
              <a:rPr lang="en-GB" altLang="zh-CN" dirty="0" smtClean="0">
                <a:ea typeface="宋体" panose="02010600030101010101" pitchFamily="2" charset="-122"/>
              </a:rPr>
              <a:t>different nodes on the same rack</a:t>
            </a:r>
          </a:p>
          <a:p>
            <a:pPr>
              <a:lnSpc>
                <a:spcPct val="97000"/>
              </a:lnSpc>
            </a:pPr>
            <a:r>
              <a:rPr lang="en-GB" altLang="zh-CN" sz="2800" dirty="0" smtClean="0">
                <a:ea typeface="宋体" panose="02010600030101010101" pitchFamily="2" charset="-122"/>
              </a:rPr>
              <a:t>nodes on different racks in the same data </a:t>
            </a:r>
            <a:r>
              <a:rPr lang="en-GB" altLang="zh-CN" sz="2800" dirty="0" err="1" smtClean="0">
                <a:ea typeface="宋体" panose="02010600030101010101" pitchFamily="2" charset="-122"/>
              </a:rPr>
              <a:t>center</a:t>
            </a:r>
            <a:endParaRPr lang="en-GB" altLang="zh-CN" sz="2800" dirty="0" smtClean="0">
              <a:ea typeface="宋体" panose="02010600030101010101" pitchFamily="2" charset="-122"/>
            </a:endParaRPr>
          </a:p>
          <a:p>
            <a:pPr>
              <a:lnSpc>
                <a:spcPct val="97000"/>
              </a:lnSpc>
            </a:pPr>
            <a:r>
              <a:rPr lang="en-GB" altLang="zh-CN" dirty="0" smtClean="0">
                <a:ea typeface="宋体" panose="02010600030101010101" pitchFamily="2" charset="-122"/>
              </a:rPr>
              <a:t>nodes in different data </a:t>
            </a:r>
            <a:r>
              <a:rPr lang="en-GB" altLang="zh-CN" dirty="0" err="1" smtClean="0">
                <a:ea typeface="宋体" panose="02010600030101010101" pitchFamily="2" charset="-122"/>
              </a:rPr>
              <a:t>centers</a:t>
            </a:r>
            <a:endParaRPr lang="en-GB" altLang="zh-CN" sz="2800" dirty="0">
              <a:ea typeface="宋体" panose="02010600030101010101" pitchFamily="2" charset="-122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41" y="1029056"/>
            <a:ext cx="7851805" cy="4668195"/>
          </a:xfrm>
        </p:spPr>
      </p:pic>
    </p:spTree>
    <p:extLst>
      <p:ext uri="{BB962C8B-B14F-4D97-AF65-F5344CB8AC3E}">
        <p14:creationId xmlns:p14="http://schemas.microsoft.com/office/powerpoint/2010/main" val="125505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07" y="435877"/>
            <a:ext cx="9985986" cy="5225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34" y="70117"/>
            <a:ext cx="4231078" cy="867631"/>
          </a:xfrm>
        </p:spPr>
        <p:txBody>
          <a:bodyPr/>
          <a:lstStyle/>
          <a:p>
            <a:r>
              <a:rPr lang="en-US" dirty="0"/>
              <a:t>DELL Rack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33" y="5769260"/>
            <a:ext cx="3510734" cy="7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47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365125"/>
            <a:ext cx="3997660" cy="867631"/>
          </a:xfrm>
        </p:spPr>
        <p:txBody>
          <a:bodyPr/>
          <a:lstStyle/>
          <a:p>
            <a:r>
              <a:rPr lang="en-US" dirty="0"/>
              <a:t>The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2836"/>
            <a:ext cx="6074793" cy="36364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47242" y="1331186"/>
            <a:ext cx="2772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Computer Cluster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343472" y="1331186"/>
            <a:ext cx="2772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Computer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2127975"/>
            <a:ext cx="56197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3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365125"/>
            <a:ext cx="7596844" cy="867631"/>
          </a:xfrm>
        </p:spPr>
        <p:txBody>
          <a:bodyPr>
            <a:normAutofit fontScale="90000"/>
          </a:bodyPr>
          <a:lstStyle/>
          <a:p>
            <a:r>
              <a:rPr lang="en-US" dirty="0"/>
              <a:t>Characteristics of Computer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23392" y="1772816"/>
                <a:ext cx="5256584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Cheap/inexpensive commercial computers</a:t>
                </a:r>
              </a:p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Not computational powerful</a:t>
                </a:r>
              </a:p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total number of computers is large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Component failures are common (disk, memory, connectors, networking, and power supply)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772816"/>
                <a:ext cx="5256584" cy="3724096"/>
              </a:xfrm>
              <a:prstGeom prst="rect">
                <a:avLst/>
              </a:prstGeom>
              <a:blipFill>
                <a:blip r:embed="rId2"/>
                <a:stretch>
                  <a:fillRect l="-1506" t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44" y="1890410"/>
            <a:ext cx="5462725" cy="32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54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365125"/>
            <a:ext cx="7596844" cy="867631"/>
          </a:xfrm>
        </p:spPr>
        <p:txBody>
          <a:bodyPr>
            <a:normAutofit/>
          </a:bodyPr>
          <a:lstStyle/>
          <a:p>
            <a:r>
              <a:rPr lang="en-US" dirty="0"/>
              <a:t>Distributed File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35360" y="1772816"/>
            <a:ext cx="554461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Large file is divided into chunks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Each chunk is replicated into different servers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Master node maintains the (file, chunk server) lookup table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12" y="0"/>
            <a:ext cx="5496597" cy="3290293"/>
          </a:xfrm>
          <a:prstGeom prst="rect">
            <a:avLst/>
          </a:prstGeom>
        </p:spPr>
      </p:pic>
      <p:sp>
        <p:nvSpPr>
          <p:cNvPr id="3" name="Can 2"/>
          <p:cNvSpPr/>
          <p:nvPr/>
        </p:nvSpPr>
        <p:spPr>
          <a:xfrm>
            <a:off x="6367007" y="3282525"/>
            <a:ext cx="684076" cy="6145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311624" y="3282524"/>
            <a:ext cx="684076" cy="6145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8265729" y="3282524"/>
            <a:ext cx="684076" cy="6145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9552384" y="3282524"/>
            <a:ext cx="684076" cy="6145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67007" y="5178044"/>
            <a:ext cx="360040" cy="324036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26002" y="5178044"/>
            <a:ext cx="360040" cy="324036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4997" y="5178044"/>
            <a:ext cx="360040" cy="32403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43993" y="5178044"/>
            <a:ext cx="360040" cy="32403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46328" y="5178044"/>
            <a:ext cx="360040" cy="324036"/>
          </a:xfrm>
          <a:prstGeom prst="rect">
            <a:avLst/>
          </a:prstGeom>
          <a:solidFill>
            <a:srgbClr val="FF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62252" y="5150963"/>
                <a:ext cx="684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252" y="5150963"/>
                <a:ext cx="6840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373881" y="3965519"/>
            <a:ext cx="360040" cy="324036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83953" y="3981348"/>
            <a:ext cx="360040" cy="324036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09045" y="4358021"/>
            <a:ext cx="360040" cy="324036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24270" y="3946698"/>
            <a:ext cx="360040" cy="324036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65017" y="4375531"/>
            <a:ext cx="360040" cy="32403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27747" y="4358021"/>
            <a:ext cx="360040" cy="32403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110024" y="4941168"/>
            <a:ext cx="583264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042972" y="3821121"/>
            <a:ext cx="2100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Master node</a:t>
            </a:r>
          </a:p>
        </p:txBody>
      </p:sp>
    </p:spTree>
    <p:extLst>
      <p:ext uri="{BB962C8B-B14F-4D97-AF65-F5344CB8AC3E}">
        <p14:creationId xmlns:p14="http://schemas.microsoft.com/office/powerpoint/2010/main" val="290164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56" y="116632"/>
            <a:ext cx="7346032" cy="876033"/>
          </a:xfrm>
        </p:spPr>
        <p:txBody>
          <a:bodyPr/>
          <a:lstStyle/>
          <a:p>
            <a:r>
              <a:rPr lang="en-US" dirty="0" smtClean="0"/>
              <a:t>A client reading data from HDFS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78" y="992665"/>
            <a:ext cx="9832835" cy="5928723"/>
          </a:xfrm>
        </p:spPr>
      </p:pic>
    </p:spTree>
    <p:extLst>
      <p:ext uri="{BB962C8B-B14F-4D97-AF65-F5344CB8AC3E}">
        <p14:creationId xmlns:p14="http://schemas.microsoft.com/office/powerpoint/2010/main" val="2129387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8"/>
          <a:stretch/>
        </p:blipFill>
        <p:spPr>
          <a:xfrm>
            <a:off x="2206334" y="872716"/>
            <a:ext cx="9883643" cy="59852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8656" y="116632"/>
            <a:ext cx="7346032" cy="876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client writing </a:t>
            </a:r>
            <a:r>
              <a:rPr lang="en-US" smtClean="0"/>
              <a:t>data to </a:t>
            </a:r>
            <a:r>
              <a:rPr lang="en-US" dirty="0" smtClean="0"/>
              <a:t>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50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365125"/>
            <a:ext cx="8892988" cy="1325563"/>
          </a:xfrm>
        </p:spPr>
        <p:txBody>
          <a:bodyPr>
            <a:normAutofit/>
          </a:bodyPr>
          <a:lstStyle/>
          <a:p>
            <a:r>
              <a:rPr lang="en-US" dirty="0"/>
              <a:t>Google File System </a:t>
            </a:r>
            <a:r>
              <a:rPr lang="en-US" sz="4000" dirty="0"/>
              <a:t>(GFS)</a:t>
            </a:r>
            <a:br>
              <a:rPr lang="en-US" sz="4000" dirty="0"/>
            </a:br>
            <a:r>
              <a:rPr lang="en-US" dirty="0"/>
              <a:t>Hadoop Distributed File System </a:t>
            </a:r>
            <a:r>
              <a:rPr lang="en-US" sz="4000" dirty="0"/>
              <a:t>(HDFS)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825625"/>
            <a:ext cx="4837076" cy="955303"/>
          </a:xfrm>
        </p:spPr>
        <p:txBody>
          <a:bodyPr/>
          <a:lstStyle/>
          <a:p>
            <a:r>
              <a:rPr lang="en-US" dirty="0"/>
              <a:t>Split data and store 3 replica on commodity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:\Users\bunny\AppData\Roaming\Tencent\Users\501239855\QQ\WinTemp\RichOle\0$BK[BAQ(OAT{}B%KS{3CC0.jpg"/>
          <p:cNvPicPr>
            <a:picLocks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057" y="1916832"/>
            <a:ext cx="7095943" cy="5004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6662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8527" y="2316288"/>
            <a:ext cx="4605978" cy="1692188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en-US" altLang="zh-CN" b="1" dirty="0"/>
              <a:t>Solution: </a:t>
            </a:r>
            <a:r>
              <a:rPr lang="en-US" altLang="zh-CN" dirty="0"/>
              <a:t>Divide files in large 64 MB chunks, and distribute/replicate chunks across many servers.</a:t>
            </a:r>
          </a:p>
        </p:txBody>
      </p:sp>
      <p:pic>
        <p:nvPicPr>
          <p:cNvPr id="54275" name="Picture 4" descr="11-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504" y="1119388"/>
            <a:ext cx="7316172" cy="276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407368" y="152400"/>
            <a:ext cx="6048672" cy="8382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Example: Google File System</a:t>
            </a:r>
            <a:r>
              <a:rPr lang="en-US" altLang="zh-CN" sz="3600" dirty="0"/>
              <a:t> </a:t>
            </a: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258526" y="4128843"/>
            <a:ext cx="11490102" cy="15156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b="1" dirty="0"/>
              <a:t>A couple of important details:</a:t>
            </a:r>
          </a:p>
          <a:p>
            <a:pPr marL="862013" lvl="1" indent="-404813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/>
              <a:t>The master maintains only a (file name, chunk server) table in main memory</a:t>
            </a:r>
          </a:p>
          <a:p>
            <a:pPr marL="862013" lvl="1" indent="-404813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800" dirty="0"/>
              <a:t>Files are replicated using a primary-backup scheme</a:t>
            </a:r>
            <a:endParaRPr lang="en-US" altLang="zh-CN" sz="3200" dirty="0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6356381" y="3900877"/>
            <a:ext cx="4168112" cy="4350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/>
              <a:t>Google file system architecture</a:t>
            </a: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3575719" y="5885246"/>
            <a:ext cx="7704857" cy="85612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8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The Google file system, By Sanjay </a:t>
            </a:r>
            <a:r>
              <a:rPr lang="en-US" dirty="0" err="1">
                <a:solidFill>
                  <a:srgbClr val="FFFFFF"/>
                </a:solidFill>
              </a:rPr>
              <a:t>Ghemawat</a:t>
            </a:r>
            <a:r>
              <a:rPr lang="en-US" dirty="0">
                <a:solidFill>
                  <a:srgbClr val="FFFFFF"/>
                </a:solidFill>
              </a:rPr>
              <a:t>, et al., 2003.</a:t>
            </a:r>
          </a:p>
        </p:txBody>
      </p:sp>
    </p:spTree>
    <p:extLst>
      <p:ext uri="{BB962C8B-B14F-4D97-AF65-F5344CB8AC3E}">
        <p14:creationId xmlns:p14="http://schemas.microsoft.com/office/powerpoint/2010/main" val="338468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3372" y="318488"/>
            <a:ext cx="4536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Learning from Big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3372" y="2653800"/>
            <a:ext cx="1358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Issues: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43372" y="1115150"/>
            <a:ext cx="59406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Need to bring distributed storage and distributed processing to bear to handle big data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23392" y="3208264"/>
            <a:ext cx="8784976" cy="2411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Distributing computation across many machines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Maximizing performance 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/>
              <a:t>Minimize I/O to disk, minimize transfers across the network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Combining the results of distributed computation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Recovering from failures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21" y="2501"/>
            <a:ext cx="5769255" cy="24903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162696" y="2453987"/>
            <a:ext cx="4546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Cluster of machines running Hadoop at Yahoo! (Source: Yahoo!)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5855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589053" y="788479"/>
            <a:ext cx="5290923" cy="609600"/>
          </a:xfrm>
        </p:spPr>
        <p:txBody>
          <a:bodyPr vert="horz" lIns="0" tIns="45720" rIns="0" bIns="45720" rtlCol="0" anchor="ctr">
            <a:normAutofit fontScale="90000"/>
          </a:bodyPr>
          <a:lstStyle/>
          <a:p>
            <a:pPr>
              <a:defRPr/>
            </a:pPr>
            <a:r>
              <a:rPr lang="en-US" dirty="0"/>
              <a:t>Big Data Are Everywhere! 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505332" y="2042846"/>
            <a:ext cx="5898318" cy="2772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Lots of data is being collected </a:t>
            </a:r>
            <a:br>
              <a:rPr lang="en-US" dirty="0"/>
            </a:br>
            <a:r>
              <a:rPr lang="en-US" dirty="0"/>
              <a:t>and warehoused </a:t>
            </a:r>
          </a:p>
          <a:p>
            <a:pPr marL="509588"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Web data, e-commerce</a:t>
            </a:r>
          </a:p>
          <a:p>
            <a:pPr marL="509588"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Purchases at department/grocery stores</a:t>
            </a:r>
          </a:p>
          <a:p>
            <a:pPr marL="509588"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Bank/Credit Card transactions</a:t>
            </a:r>
          </a:p>
          <a:p>
            <a:pPr marL="509588"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Social Network</a:t>
            </a:r>
          </a:p>
        </p:txBody>
      </p:sp>
      <p:graphicFrame>
        <p:nvGraphicFramePr>
          <p:cNvPr id="163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224411"/>
              </p:ext>
            </p:extLst>
          </p:nvPr>
        </p:nvGraphicFramePr>
        <p:xfrm>
          <a:off x="9228348" y="2613835"/>
          <a:ext cx="2854920" cy="3114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" name="VISIO" r:id="rId4" imgW="2142744" imgH="2343912" progId="Visio.Drawing.6">
                  <p:embed/>
                </p:oleObj>
              </mc:Choice>
              <mc:Fallback>
                <p:oleObj name="VISIO" r:id="rId4" imgW="2142744" imgH="2343912" progId="Visio.Drawing.6">
                  <p:embed/>
                  <p:pic>
                    <p:nvPicPr>
                      <p:cNvPr id="1638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8348" y="2613835"/>
                        <a:ext cx="2854920" cy="31146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9" name="Picture 5" descr="story-3dimensional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434" y="749644"/>
            <a:ext cx="1965325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41218"/>
              </p:ext>
            </p:extLst>
          </p:nvPr>
        </p:nvGraphicFramePr>
        <p:xfrm>
          <a:off x="9965521" y="527012"/>
          <a:ext cx="1238944" cy="1230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" name="VISIO" r:id="rId7" imgW="617220" imgH="615696" progId="Visio.Drawing.6">
                  <p:embed/>
                </p:oleObj>
              </mc:Choice>
              <mc:Fallback>
                <p:oleObj name="VISIO" r:id="rId7" imgW="617220" imgH="615696" progId="Visio.Drawing.6">
                  <p:embed/>
                  <p:pic>
                    <p:nvPicPr>
                      <p:cNvPr id="163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5521" y="527012"/>
                        <a:ext cx="1238944" cy="12303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580548"/>
              </p:ext>
            </p:extLst>
          </p:nvPr>
        </p:nvGraphicFramePr>
        <p:xfrm>
          <a:off x="9228348" y="2042846"/>
          <a:ext cx="1255509" cy="103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" name="VISIO" r:id="rId9" imgW="806196" imgH="662940" progId="Visio.Drawing.6">
                  <p:embed/>
                </p:oleObj>
              </mc:Choice>
              <mc:Fallback>
                <p:oleObj name="VISIO" r:id="rId9" imgW="806196" imgH="662940" progId="Visio.Drawing.6">
                  <p:embed/>
                  <p:pic>
                    <p:nvPicPr>
                      <p:cNvPr id="163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8348" y="2042846"/>
                        <a:ext cx="1255509" cy="1031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522844"/>
              </p:ext>
            </p:extLst>
          </p:nvPr>
        </p:nvGraphicFramePr>
        <p:xfrm>
          <a:off x="6794343" y="3248980"/>
          <a:ext cx="2247416" cy="2357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VISIO" r:id="rId11" imgW="1661160" imgH="1748028" progId="Visio.Drawing.6">
                  <p:embed/>
                </p:oleObj>
              </mc:Choice>
              <mc:Fallback>
                <p:oleObj name="VISIO" r:id="rId11" imgW="1661160" imgH="1748028" progId="Visio.Drawing.6">
                  <p:embed/>
                  <p:pic>
                    <p:nvPicPr>
                      <p:cNvPr id="163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343" y="3248980"/>
                        <a:ext cx="2247416" cy="2357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5669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</p:spPr>
        <p:txBody>
          <a:bodyPr/>
          <a:lstStyle/>
          <a:p>
            <a:r>
              <a:rPr lang="en-US" dirty="0"/>
              <a:t>Managing and Mining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785"/>
            <a:ext cx="10515600" cy="4680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We’ll look at two popular tools/systems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71464" y="2168861"/>
            <a:ext cx="4140460" cy="972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MapReduce/Hadoop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Spark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420514"/>
            <a:ext cx="2809528" cy="4680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Learning Goals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71464" y="4068586"/>
            <a:ext cx="8064896" cy="1520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Basic concepts of each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How they address the aforementioned issues?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How to solve various problems with these systems?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2574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</p:spPr>
        <p:txBody>
          <a:bodyPr/>
          <a:lstStyle/>
          <a:p>
            <a:r>
              <a:rPr lang="en-US" dirty="0"/>
              <a:t>Big Data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4764"/>
            <a:ext cx="6697960" cy="4680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all sounds great. What are the issues?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71464" y="1844824"/>
            <a:ext cx="8856984" cy="14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Coordinating the distributed computation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Handling partial failures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Combining the results of distributed computation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645025"/>
            <a:ext cx="7382036" cy="4680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 offer a programming model that abstracts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71464" y="4140594"/>
            <a:ext cx="8064896" cy="1520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Disk read and write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Parallelization (computation and I/O)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Combining data (keys and values)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774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hc26.jpg"/>
          <p:cNvPicPr>
            <a:picLocks noChangeAspect="1"/>
          </p:cNvPicPr>
          <p:nvPr/>
        </p:nvPicPr>
        <p:blipFill rotWithShape="1">
          <a:blip r:embed="rId2" cstate="print"/>
          <a:srcRect l="11654" r="17860"/>
          <a:stretch/>
        </p:blipFill>
        <p:spPr bwMode="auto">
          <a:xfrm>
            <a:off x="9048328" y="4030964"/>
            <a:ext cx="3143672" cy="2854420"/>
          </a:xfrm>
          <a:prstGeom prst="rect">
            <a:avLst/>
          </a:prstGeom>
          <a:noFill/>
          <a:effectLst/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48929" y="629267"/>
            <a:ext cx="4546971" cy="711502"/>
          </a:xfrm>
        </p:spPr>
        <p:txBody>
          <a:bodyPr>
            <a:normAutofit/>
          </a:bodyPr>
          <a:lstStyle/>
          <a:p>
            <a:r>
              <a:rPr lang="en-US" dirty="0"/>
              <a:t>How much data?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767408" y="1536291"/>
            <a:ext cx="8928992" cy="2612790"/>
          </a:xfrm>
        </p:spPr>
        <p:txBody>
          <a:bodyPr>
            <a:noAutofit/>
          </a:bodyPr>
          <a:lstStyle/>
          <a:p>
            <a:r>
              <a:rPr lang="en-US" b="1" dirty="0"/>
              <a:t>Google</a:t>
            </a:r>
            <a:r>
              <a:rPr lang="en-US" dirty="0"/>
              <a:t> processes 20 PB a day (2008)</a:t>
            </a:r>
          </a:p>
          <a:p>
            <a:r>
              <a:rPr lang="en-US" b="1" dirty="0"/>
              <a:t>Facebook</a:t>
            </a:r>
            <a:r>
              <a:rPr lang="en-US" dirty="0"/>
              <a:t> has 2.5 PB of user data + 15 TB/day (4/2009) </a:t>
            </a:r>
          </a:p>
          <a:p>
            <a:r>
              <a:rPr lang="en-US" b="1" dirty="0"/>
              <a:t>eBay</a:t>
            </a:r>
            <a:r>
              <a:rPr lang="en-US" dirty="0"/>
              <a:t> has 6.5 PB of user data + 50 TB/day (5/2009)</a:t>
            </a:r>
          </a:p>
          <a:p>
            <a:r>
              <a:rPr lang="en-US" b="1" dirty="0" err="1"/>
              <a:t>Wayback</a:t>
            </a:r>
            <a:r>
              <a:rPr lang="en-US" b="1" dirty="0"/>
              <a:t> Machine</a:t>
            </a:r>
            <a:r>
              <a:rPr lang="en-US" dirty="0"/>
              <a:t> has 3 PB + 100 TB/month (3/2009)</a:t>
            </a:r>
          </a:p>
          <a:p>
            <a:r>
              <a:rPr lang="en-US" dirty="0"/>
              <a:t>CERN’s Large Hadron Collider (</a:t>
            </a:r>
            <a:r>
              <a:rPr lang="en-US" b="1" dirty="0"/>
              <a:t>LHC</a:t>
            </a:r>
            <a:r>
              <a:rPr lang="en-US" dirty="0"/>
              <a:t>) generates 15 PB a year </a:t>
            </a:r>
          </a:p>
        </p:txBody>
      </p:sp>
    </p:spTree>
    <p:extLst>
      <p:ext uri="{BB962C8B-B14F-4D97-AF65-F5344CB8AC3E}">
        <p14:creationId xmlns:p14="http://schemas.microsoft.com/office/powerpoint/2010/main" val="315511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/>
          <p:cNvCxnSpPr/>
          <p:nvPr/>
        </p:nvCxnSpPr>
        <p:spPr>
          <a:xfrm flipH="1" flipV="1">
            <a:off x="6715671" y="2106710"/>
            <a:ext cx="20783" cy="1402773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1225260" y="691034"/>
            <a:ext cx="262520" cy="444102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 flipV="1">
            <a:off x="8492604" y="1085494"/>
            <a:ext cx="379734" cy="259521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0177610" y="854890"/>
            <a:ext cx="250635" cy="431747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11254049" y="2731026"/>
            <a:ext cx="213256" cy="540482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11225260" y="3977203"/>
            <a:ext cx="186630" cy="527722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8678163" y="3094805"/>
            <a:ext cx="279402" cy="419100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4743450" y="3909985"/>
            <a:ext cx="394624" cy="157191"/>
          </a:xfrm>
          <a:prstGeom prst="line">
            <a:avLst/>
          </a:prstGeom>
          <a:ln w="38100">
            <a:solidFill>
              <a:srgbClr val="123A5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6995623" y="4019662"/>
            <a:ext cx="255754" cy="322615"/>
          </a:xfrm>
          <a:prstGeom prst="line">
            <a:avLst/>
          </a:prstGeom>
          <a:ln w="38100">
            <a:solidFill>
              <a:srgbClr val="123A5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6886046" y="1127221"/>
            <a:ext cx="53110" cy="416267"/>
          </a:xfrm>
          <a:prstGeom prst="line">
            <a:avLst/>
          </a:prstGeom>
          <a:ln w="38100">
            <a:solidFill>
              <a:srgbClr val="123A5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5281170" y="964853"/>
            <a:ext cx="333823" cy="203195"/>
          </a:xfrm>
          <a:prstGeom prst="line">
            <a:avLst/>
          </a:prstGeom>
          <a:ln w="38100">
            <a:solidFill>
              <a:srgbClr val="123A5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563680" y="1214339"/>
            <a:ext cx="161186" cy="427986"/>
          </a:xfrm>
          <a:prstGeom prst="line">
            <a:avLst/>
          </a:prstGeom>
          <a:ln w="38100">
            <a:solidFill>
              <a:srgbClr val="123A5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4579376" y="3184266"/>
            <a:ext cx="174942" cy="401318"/>
          </a:xfrm>
          <a:prstGeom prst="line">
            <a:avLst/>
          </a:prstGeom>
          <a:ln w="38100">
            <a:solidFill>
              <a:srgbClr val="123A5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1401905" y="1323975"/>
            <a:ext cx="485775" cy="219076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1067866" y="1441979"/>
            <a:ext cx="95914" cy="529696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2983055" y="1541809"/>
            <a:ext cx="118741" cy="544166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3042031" y="3429000"/>
            <a:ext cx="17225" cy="521202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276613" y="3850310"/>
            <a:ext cx="558804" cy="199784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182830" y="3505201"/>
            <a:ext cx="276985" cy="462895"/>
          </a:xfrm>
          <a:prstGeom prst="line">
            <a:avLst/>
          </a:prstGeom>
          <a:ln w="38100">
            <a:solidFill>
              <a:srgbClr val="123A59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2350" y="290468"/>
            <a:ext cx="5731819" cy="61448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Times New Roman" pitchFamily="18" charset="0"/>
              </a:rPr>
              <a:t>Real Graphs are Really Big!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540235" y="4217023"/>
            <a:ext cx="1364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" algn="ctr" eaLnBrk="0" hangingPunct="0"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Twitter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145390" y="4217023"/>
            <a:ext cx="15986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" algn="ctr" eaLnBrk="0" hangingPunct="0"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Facebook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72942" y="4217023"/>
            <a:ext cx="2487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" algn="ctr" eaLnBrk="0" hangingPunct="0"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World Wide Web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55226" y="4624038"/>
            <a:ext cx="2379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" algn="ctr" eaLnBrk="0" hangingPunct="0">
              <a:spcBef>
                <a:spcPct val="20000"/>
              </a:spcBef>
            </a:pPr>
            <a:r>
              <a:rPr lang="en-US" sz="3600" dirty="0">
                <a:cs typeface="Times New Roman" pitchFamily="18" charset="0"/>
              </a:rPr>
              <a:t>1.7 Billion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4465" y="4624038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" algn="ctr" eaLnBrk="0" hangingPunct="0">
              <a:spcBef>
                <a:spcPct val="20000"/>
              </a:spcBef>
            </a:pPr>
            <a:r>
              <a:rPr lang="en-US" sz="3600" dirty="0">
                <a:cs typeface="Times New Roman" pitchFamily="18" charset="0"/>
              </a:rPr>
              <a:t>60 Trillion</a:t>
            </a:r>
            <a:endParaRPr lang="en-US" sz="2400" dirty="0"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032930" y="4624038"/>
            <a:ext cx="2378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" algn="ctr" eaLnBrk="0" hangingPunct="0">
              <a:spcBef>
                <a:spcPct val="20000"/>
              </a:spcBef>
            </a:pPr>
            <a:r>
              <a:rPr lang="en-US" sz="3600" dirty="0">
                <a:cs typeface="Times New Roman" pitchFamily="18" charset="0"/>
              </a:rPr>
              <a:t>313 Million</a:t>
            </a:r>
          </a:p>
        </p:txBody>
      </p:sp>
      <p:cxnSp>
        <p:nvCxnSpPr>
          <p:cNvPr id="38" name="Straight Connector 37"/>
          <p:cNvCxnSpPr>
            <a:stCxn id="11" idx="0"/>
          </p:cNvCxnSpPr>
          <p:nvPr/>
        </p:nvCxnSpPr>
        <p:spPr>
          <a:xfrm flipH="1" flipV="1">
            <a:off x="5857911" y="1446038"/>
            <a:ext cx="101324" cy="950899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6960178" y="2087372"/>
            <a:ext cx="133350" cy="498474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555039" y="2998597"/>
            <a:ext cx="267247" cy="507759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998245" y="3178970"/>
            <a:ext cx="188119" cy="345281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257260" y="2808096"/>
            <a:ext cx="602456" cy="69056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950653" y="3150997"/>
            <a:ext cx="146050" cy="346074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5086421" y="2075267"/>
            <a:ext cx="646097" cy="441385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086351" y="1398398"/>
            <a:ext cx="492703" cy="280987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48105" y="1480522"/>
            <a:ext cx="465998" cy="190925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627" y="2396937"/>
            <a:ext cx="653217" cy="650389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 flipH="1" flipV="1">
            <a:off x="5119023" y="3060510"/>
            <a:ext cx="1404938" cy="619125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5162550" y="1903222"/>
            <a:ext cx="1394750" cy="1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5690524" y="3805840"/>
            <a:ext cx="814387" cy="19050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11" y="1502038"/>
            <a:ext cx="666444" cy="66644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81" y="2583273"/>
            <a:ext cx="672191" cy="655131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46" y="3447576"/>
            <a:ext cx="661776" cy="6672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28" y="2541032"/>
            <a:ext cx="712632" cy="70741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32" y="1014383"/>
            <a:ext cx="670572" cy="71103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21" y="1535452"/>
            <a:ext cx="670910" cy="696208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>
          <a:xfrm flipH="1" flipV="1">
            <a:off x="1385236" y="2384235"/>
            <a:ext cx="481013" cy="288130"/>
          </a:xfrm>
          <a:prstGeom prst="line">
            <a:avLst/>
          </a:prstGeom>
          <a:ln w="38100">
            <a:solidFill>
              <a:srgbClr val="123A59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2071035" y="1862741"/>
            <a:ext cx="26194" cy="700087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endCxn id="143" idx="0"/>
          </p:cNvCxnSpPr>
          <p:nvPr/>
        </p:nvCxnSpPr>
        <p:spPr>
          <a:xfrm>
            <a:off x="2063893" y="3036696"/>
            <a:ext cx="4155" cy="569474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1404285" y="2934302"/>
            <a:ext cx="469108" cy="230982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2282968" y="2422334"/>
            <a:ext cx="523875" cy="347662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2247249" y="2941447"/>
            <a:ext cx="592931" cy="157163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2282967" y="3384359"/>
            <a:ext cx="552450" cy="307844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40" idx="0"/>
            <a:endCxn id="138" idx="2"/>
          </p:cNvCxnSpPr>
          <p:nvPr/>
        </p:nvCxnSpPr>
        <p:spPr>
          <a:xfrm flipV="1">
            <a:off x="1161612" y="2412879"/>
            <a:ext cx="142" cy="632121"/>
          </a:xfrm>
          <a:prstGeom prst="line">
            <a:avLst/>
          </a:prstGeom>
          <a:ln w="38100">
            <a:solidFill>
              <a:srgbClr val="123A59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2221055" y="2493771"/>
            <a:ext cx="671513" cy="1143000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1392379" y="1765760"/>
            <a:ext cx="499858" cy="275575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1392380" y="3265297"/>
            <a:ext cx="1414463" cy="4762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2292493" y="1769871"/>
            <a:ext cx="522393" cy="343992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11" y="1204320"/>
            <a:ext cx="568180" cy="728173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8" y="1924086"/>
            <a:ext cx="488792" cy="488792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11" y="2528124"/>
            <a:ext cx="522000" cy="535251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74" y="3045000"/>
            <a:ext cx="489077" cy="48907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19946" r="9917" b="20835"/>
          <a:stretch/>
        </p:blipFill>
        <p:spPr>
          <a:xfrm>
            <a:off x="2797486" y="3044999"/>
            <a:ext cx="545606" cy="40068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5" t="30528" r="35825" b="31673"/>
          <a:stretch/>
        </p:blipFill>
        <p:spPr>
          <a:xfrm>
            <a:off x="2789350" y="2023258"/>
            <a:ext cx="470895" cy="47814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1" t="18328" r="29942" b="27820"/>
          <a:stretch/>
        </p:blipFill>
        <p:spPr>
          <a:xfrm>
            <a:off x="1831140" y="3606171"/>
            <a:ext cx="473814" cy="465645"/>
          </a:xfrm>
          <a:prstGeom prst="rect">
            <a:avLst/>
          </a:prstGeom>
        </p:spPr>
      </p:pic>
      <p:cxnSp>
        <p:nvCxnSpPr>
          <p:cNvPr id="193" name="Straight Connector 192"/>
          <p:cNvCxnSpPr/>
          <p:nvPr/>
        </p:nvCxnSpPr>
        <p:spPr>
          <a:xfrm>
            <a:off x="11087149" y="1762126"/>
            <a:ext cx="52387" cy="461963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85" idx="3"/>
          </p:cNvCxnSpPr>
          <p:nvPr/>
        </p:nvCxnSpPr>
        <p:spPr>
          <a:xfrm flipV="1">
            <a:off x="10227515" y="1419226"/>
            <a:ext cx="473870" cy="221803"/>
          </a:xfrm>
          <a:prstGeom prst="line">
            <a:avLst/>
          </a:prstGeom>
          <a:ln w="38100">
            <a:solidFill>
              <a:srgbClr val="123A59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endCxn id="185" idx="1"/>
          </p:cNvCxnSpPr>
          <p:nvPr/>
        </p:nvCxnSpPr>
        <p:spPr>
          <a:xfrm>
            <a:off x="9434561" y="1538288"/>
            <a:ext cx="428195" cy="102740"/>
          </a:xfrm>
          <a:prstGeom prst="line">
            <a:avLst/>
          </a:prstGeom>
          <a:ln w="38100">
            <a:solidFill>
              <a:srgbClr val="123A59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endCxn id="187" idx="0"/>
          </p:cNvCxnSpPr>
          <p:nvPr/>
        </p:nvCxnSpPr>
        <p:spPr>
          <a:xfrm>
            <a:off x="9123411" y="1836547"/>
            <a:ext cx="26295" cy="639925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87" idx="3"/>
          </p:cNvCxnSpPr>
          <p:nvPr/>
        </p:nvCxnSpPr>
        <p:spPr>
          <a:xfrm flipH="1">
            <a:off x="9462910" y="1626098"/>
            <a:ext cx="1318961" cy="1163579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10320386" y="1718825"/>
            <a:ext cx="571925" cy="1098796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10485485" y="3436747"/>
            <a:ext cx="419100" cy="263524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188" idx="1"/>
          </p:cNvCxnSpPr>
          <p:nvPr/>
        </p:nvCxnSpPr>
        <p:spPr>
          <a:xfrm flipH="1" flipV="1">
            <a:off x="9462909" y="2934302"/>
            <a:ext cx="403126" cy="194618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9542780" y="3429252"/>
            <a:ext cx="326512" cy="255144"/>
          </a:xfrm>
          <a:prstGeom prst="line">
            <a:avLst/>
          </a:prstGeom>
          <a:ln w="38100">
            <a:solidFill>
              <a:srgbClr val="123A59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9581468" y="3867086"/>
            <a:ext cx="1304314" cy="2136"/>
          </a:xfrm>
          <a:prstGeom prst="line">
            <a:avLst/>
          </a:prstGeom>
          <a:ln w="38100">
            <a:solidFill>
              <a:srgbClr val="123A59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188" idx="3"/>
          </p:cNvCxnSpPr>
          <p:nvPr/>
        </p:nvCxnSpPr>
        <p:spPr>
          <a:xfrm flipH="1">
            <a:off x="10489185" y="2744596"/>
            <a:ext cx="624951" cy="384324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9317086" y="1776222"/>
            <a:ext cx="727075" cy="1044575"/>
          </a:xfrm>
          <a:prstGeom prst="line">
            <a:avLst/>
          </a:prstGeom>
          <a:ln w="38100">
            <a:solidFill>
              <a:srgbClr val="123A59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5" name="Picture 18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55" y="1206790"/>
            <a:ext cx="364760" cy="868476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550" y="3384034"/>
            <a:ext cx="545341" cy="717942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501" y="2476472"/>
            <a:ext cx="626409" cy="626409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36" y="2817346"/>
            <a:ext cx="623149" cy="623149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866" y="1078569"/>
            <a:ext cx="760650" cy="699526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57" y="2216560"/>
            <a:ext cx="1040523" cy="550339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41" y="1181740"/>
            <a:ext cx="691524" cy="682825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53" y="3513084"/>
            <a:ext cx="708004" cy="708004"/>
          </a:xfrm>
          <a:prstGeom prst="rect">
            <a:avLst/>
          </a:prstGeom>
        </p:spPr>
      </p:pic>
      <p:sp>
        <p:nvSpPr>
          <p:cNvPr id="271" name="Rectangle 270"/>
          <p:cNvSpPr/>
          <p:nvPr/>
        </p:nvSpPr>
        <p:spPr>
          <a:xfrm>
            <a:off x="9330685" y="5215719"/>
            <a:ext cx="1783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" algn="ctr" eaLnBrk="0" hangingPunct="0"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Active Users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4974917" y="5215719"/>
            <a:ext cx="1939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" algn="ctr" eaLnBrk="0" hangingPunct="0"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Active Users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864465" y="5215719"/>
            <a:ext cx="2304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737" algn="ctr" eaLnBrk="0" hangingPunct="0"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Individual Pages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72" y="3424032"/>
            <a:ext cx="712199" cy="668275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 flipH="1">
            <a:off x="4860132" y="2205039"/>
            <a:ext cx="1" cy="407193"/>
          </a:xfrm>
          <a:prstGeom prst="line">
            <a:avLst/>
          </a:prstGeom>
          <a:ln w="38100">
            <a:solidFill>
              <a:srgbClr val="123A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61" y="5848417"/>
            <a:ext cx="903063" cy="90306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5862224"/>
            <a:ext cx="875446" cy="8754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57" y="5822522"/>
            <a:ext cx="954850" cy="954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74" y="5858148"/>
            <a:ext cx="883601" cy="883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242" y="5829739"/>
            <a:ext cx="940416" cy="940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89" y="5835146"/>
            <a:ext cx="929602" cy="9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/>
          <a:stretch/>
        </p:blipFill>
        <p:spPr>
          <a:xfrm>
            <a:off x="424849" y="0"/>
            <a:ext cx="11395787" cy="69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2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1404" y="584684"/>
            <a:ext cx="3924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Learning from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51992" y="341371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Recent data point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51992" y="151971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What can we do when the data gets big?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271464" y="2240868"/>
            <a:ext cx="687676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Too big for the CPU memory of any single machine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Larger than the disk storage of a single machine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71464" y="3980234"/>
                <a:ext cx="9397044" cy="1231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 Facebook has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~800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 petabyte data cluster (Hadoop) </a:t>
                </a:r>
              </a:p>
              <a:p>
                <a:pPr marL="339725" indent="-339725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1 petabyte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 terabytes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 bytes </a:t>
                </a:r>
                <a:r>
                  <a:rPr lang="en-US" sz="2400" dirty="0">
                    <a:latin typeface="ArialMT"/>
                    <a:ea typeface="宋体" panose="02010600030101010101" pitchFamily="2" charset="-122"/>
                    <a:cs typeface="ArialMT"/>
                  </a:rPr>
                  <a:t>• </a:t>
                </a:r>
                <a:r>
                  <a:rPr lang="en-US" sz="2400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Big data is spread across a  network of machines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3980234"/>
                <a:ext cx="9397044" cy="1231940"/>
              </a:xfrm>
              <a:prstGeom prst="rect">
                <a:avLst/>
              </a:prstGeom>
              <a:blipFill>
                <a:blip r:embed="rId2"/>
                <a:stretch>
                  <a:fillRect l="-909" t="-3960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981927" y="5212174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Big data is spread across a network of machines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3583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57900" cy="867631"/>
          </a:xfrm>
        </p:spPr>
        <p:txBody>
          <a:bodyPr/>
          <a:lstStyle/>
          <a:p>
            <a:r>
              <a:rPr lang="en-US" dirty="0"/>
              <a:t>Supercomputer vs Cluster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7731646" y="891685"/>
            <a:ext cx="2772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Computer Cluster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989275"/>
            <a:ext cx="4357010" cy="28853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3472" y="1331186"/>
            <a:ext cx="2772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Supercomputer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11950" y="4996332"/>
            <a:ext cx="39959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52525"/>
                </a:solidFill>
              </a:rPr>
              <a:t>A IBM Blue Gene/P supercomputer at Argonne National Laboratory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26" y="1596853"/>
            <a:ext cx="3852428" cy="51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6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57900" cy="867631"/>
          </a:xfrm>
        </p:spPr>
        <p:txBody>
          <a:bodyPr/>
          <a:lstStyle/>
          <a:p>
            <a:r>
              <a:rPr lang="en-US" dirty="0"/>
              <a:t>Computer Cluster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" y="1929731"/>
            <a:ext cx="4896544" cy="36724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51684" y="5828073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DELL Cluster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4842" y="1331186"/>
            <a:ext cx="2772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Computer Cluster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096000" y="107479"/>
            <a:ext cx="4474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444444"/>
                </a:solidFill>
              </a:rPr>
              <a:t>DELL PowerEdge R230 Rack 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220845"/>
            <a:ext cx="6325483" cy="8002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3050601"/>
            <a:ext cx="4534618" cy="38624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2"/>
          <a:stretch/>
        </p:blipFill>
        <p:spPr>
          <a:xfrm>
            <a:off x="5411924" y="692696"/>
            <a:ext cx="4220551" cy="6502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9"/>
          <a:stretch/>
        </p:blipFill>
        <p:spPr>
          <a:xfrm>
            <a:off x="7114364" y="1447040"/>
            <a:ext cx="4806534" cy="7442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564779" y="508030"/>
            <a:ext cx="939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baseline="30000" dirty="0">
                <a:solidFill>
                  <a:srgbClr val="444444"/>
                </a:solidFill>
                <a:latin typeface="Trebuchet MS" panose="020B0603020202020204" pitchFamily="34" charset="0"/>
              </a:rPr>
              <a:t>$</a:t>
            </a:r>
            <a:r>
              <a:rPr lang="en-US" sz="2000" b="1" dirty="0">
                <a:solidFill>
                  <a:srgbClr val="444444"/>
                </a:solidFill>
                <a:latin typeface="Trebuchet MS" panose="020B0603020202020204" pitchFamily="34" charset="0"/>
              </a:rPr>
              <a:t>729</a:t>
            </a:r>
            <a:r>
              <a:rPr lang="en-US" sz="2000" b="1" baseline="30000" dirty="0">
                <a:solidFill>
                  <a:srgbClr val="444444"/>
                </a:solidFill>
                <a:latin typeface="Trebuchet MS" panose="020B0603020202020204" pitchFamily="34" charset="0"/>
              </a:rPr>
              <a:t>00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45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252906"/>
            <a:ext cx="10515600" cy="759619"/>
          </a:xfrm>
        </p:spPr>
        <p:txBody>
          <a:bodyPr/>
          <a:lstStyle/>
          <a:p>
            <a:r>
              <a:rPr lang="en-US" dirty="0" smtClean="0"/>
              <a:t>Network Communication Cost is high!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1" y="1012525"/>
            <a:ext cx="6186310" cy="5796566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842846" y="1484784"/>
            <a:ext cx="2556284" cy="1709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7000"/>
              </a:lnSpc>
            </a:pPr>
            <a:r>
              <a:rPr lang="en-GB" altLang="zh-CN" sz="2800" dirty="0" smtClean="0">
                <a:ea typeface="宋体" panose="02010600030101010101" pitchFamily="2" charset="-122"/>
              </a:rPr>
              <a:t>Data-local (a)</a:t>
            </a:r>
          </a:p>
          <a:p>
            <a:pPr>
              <a:lnSpc>
                <a:spcPct val="97000"/>
              </a:lnSpc>
            </a:pPr>
            <a:r>
              <a:rPr lang="en-GB" altLang="zh-CN" dirty="0" smtClean="0">
                <a:ea typeface="宋体" panose="02010600030101010101" pitchFamily="2" charset="-122"/>
              </a:rPr>
              <a:t>rack-local (b)</a:t>
            </a:r>
          </a:p>
          <a:p>
            <a:pPr>
              <a:lnSpc>
                <a:spcPct val="97000"/>
              </a:lnSpc>
            </a:pPr>
            <a:r>
              <a:rPr lang="en-GB" altLang="zh-CN" sz="2800" dirty="0" smtClean="0">
                <a:ea typeface="宋体" panose="02010600030101010101" pitchFamily="2" charset="-122"/>
              </a:rPr>
              <a:t>off-rack (c)</a:t>
            </a:r>
            <a:endParaRPr lang="en-GB" altLang="zh-CN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3009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694</Words>
  <Application>Microsoft Office PowerPoint</Application>
  <PresentationFormat>Widescreen</PresentationFormat>
  <Paragraphs>115</Paragraphs>
  <Slides>21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ArialMT</vt:lpstr>
      <vt:lpstr>等线</vt:lpstr>
      <vt:lpstr>等线 Light</vt:lpstr>
      <vt:lpstr>宋体</vt:lpstr>
      <vt:lpstr>TitilliumMaps26L 500 wt</vt:lpstr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Office Theme</vt:lpstr>
      <vt:lpstr>VISIO</vt:lpstr>
      <vt:lpstr>Introduction to Big Data Analytics</vt:lpstr>
      <vt:lpstr>Big Data Are Everywhere! </vt:lpstr>
      <vt:lpstr>How much data?</vt:lpstr>
      <vt:lpstr>Real Graphs are Really Big!</vt:lpstr>
      <vt:lpstr>PowerPoint Presentation</vt:lpstr>
      <vt:lpstr>PowerPoint Presentation</vt:lpstr>
      <vt:lpstr>Supercomputer vs Cluster</vt:lpstr>
      <vt:lpstr>Computer Cluster</vt:lpstr>
      <vt:lpstr>Network Communication Cost is high!</vt:lpstr>
      <vt:lpstr>Network Distance in Hadoop</vt:lpstr>
      <vt:lpstr>DELL Rack Server</vt:lpstr>
      <vt:lpstr>The Architecture</vt:lpstr>
      <vt:lpstr>Characteristics of Computer Cluster</vt:lpstr>
      <vt:lpstr>Distributed File System</vt:lpstr>
      <vt:lpstr>A client reading data from HDFS</vt:lpstr>
      <vt:lpstr>PowerPoint Presentation</vt:lpstr>
      <vt:lpstr>Google File System (GFS) Hadoop Distributed File System (HDFS)</vt:lpstr>
      <vt:lpstr>Example: Google File System </vt:lpstr>
      <vt:lpstr>PowerPoint Presentation</vt:lpstr>
      <vt:lpstr>Managing and Mining Big Data</vt:lpstr>
      <vt:lpstr>Big Data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Yubao Wu</dc:creator>
  <cp:lastModifiedBy>Yubao Wu</cp:lastModifiedBy>
  <cp:revision>60</cp:revision>
  <cp:lastPrinted>2019-02-04T17:12:26Z</cp:lastPrinted>
  <dcterms:created xsi:type="dcterms:W3CDTF">2017-01-08T21:30:05Z</dcterms:created>
  <dcterms:modified xsi:type="dcterms:W3CDTF">2020-01-12T22:05:41Z</dcterms:modified>
</cp:coreProperties>
</file>